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1" r:id="rId2"/>
    <p:sldId id="262" r:id="rId3"/>
    <p:sldId id="258" r:id="rId4"/>
    <p:sldId id="259" r:id="rId5"/>
    <p:sldId id="256" r:id="rId6"/>
    <p:sldId id="257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3197"/>
  </p:normalViewPr>
  <p:slideViewPr>
    <p:cSldViewPr snapToGrid="0">
      <p:cViewPr varScale="1">
        <p:scale>
          <a:sx n="105" d="100"/>
          <a:sy n="105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A659D-255C-D342-B28E-D360CF3BB02E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76726-CA91-5642-A46F-C836A2380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9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13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28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08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88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67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5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8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49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0A7C-0D3E-1B9B-856D-59E2F2FCA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0710E-9EB8-A88A-3DA1-72902A062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1AA97-44C3-39C7-714D-D9522F663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7BAF2-88DF-F7AD-7929-76553A51C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78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5D067-D763-A9BD-B081-58A82DBA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2A487-7063-0465-66FD-B63593B38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AF79A-18D6-2C1C-7D9D-F8D441817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864A2-9DB9-45F3-BD76-661024A1F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90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4B88-376F-72A2-2ABF-917EF813B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D9A2A-2235-0F24-C45C-74760C41F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F5AE9B-9674-1871-2AA3-7FCA5A206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E0F97-5157-7E36-C017-FAFA962A6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13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19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6726-CA91-5642-A46F-C836A2380F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2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3EE2-9043-0CBB-E5BD-D6D3170F4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747DA-C39F-DBDE-FB99-8592294D9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3C5E5-CEF0-3913-6F0F-E413E207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07606-D632-0EA3-399B-D9F0C891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EFFDA-D63B-6ABD-A9BB-6AB94751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D2F0-7407-CB8F-AEA5-7D8AA3C8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3E269-C9CF-E55F-9613-89EC17A4B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B499B-DFC4-F31F-9A8A-286228391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AD68-AB2F-1520-2C20-E3F65714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1DC30-9A41-17EF-DFB5-BE9F03893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6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6E1E9E-496E-7FC8-846B-0715A5901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C63A-EB2C-FE71-99E8-8E1665ECE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42971-C6B4-F447-BBEE-A078E85B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14579-B3CF-3F80-1FAC-8CE31C9F9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C2A5C-03FD-467F-3472-9392F1B5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7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50CF-3AE3-69AA-E3E0-6A69F1A8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05946-06F6-DAAA-395C-1875C9A3A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F254D-92D1-F2A8-1C26-DBE11BA1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7D186-E294-6047-74D7-647E9471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5C6D3-A7E4-027A-ED6E-B5AD22E4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7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B4D9-AA8E-4F23-F146-58F957134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02F4F-BB6E-2B01-CA2D-29ACE9442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3797F-4BA1-6BD7-40A2-1A5C8F9A8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9C9C6-1FD9-637A-05AD-3160A151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83C80-14E0-EAC3-0840-B32C9C17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00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BF19-EDA6-A2B9-6E64-C1C30000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06A0C-035A-2319-86C1-3D445D005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3815C-17C3-0D94-2F90-8117B71DC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670F6-FCE3-21B5-9C3D-E8414FFE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35AD6-4E07-0296-0DAE-BD3C87572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F31FF-D581-E628-2809-CE6F51A2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1E8B-C539-34A3-B430-0A6AB9E2A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3EC4F-6422-4D0F-E212-942B22C6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62B96-566F-B4F6-3410-987DE0F3C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2475B-71F9-91DA-16A9-165A5CBA2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75A35-CDB2-E3AD-5246-72444C34D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32893-33A0-7723-6F68-8FC5C75A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072A78-0B39-6BAE-06EE-6C97957E1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6485E4-C17F-33CE-6CB6-03971D7B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1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AFF1-C906-C998-E36D-B7ECC501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2801E-F637-335F-EA1D-8DA4C27CF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858E6-A3DF-15DA-CF54-DB86065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90D57-1A2D-8EA3-08FF-FD361534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6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E07A42-6015-5944-F0C1-02B2BD2A1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20ECF-86B5-61BA-553C-4918E27D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632D2-09CB-FB20-3A77-6E656E28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0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F731-66D6-00F0-D9F6-96E9B972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B2205-8408-5E37-B625-049597163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AF8F4-EBCA-E5FE-E122-071589832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A31C3-3B23-77B3-45F8-F655E0FB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4F3A2-D3AF-1517-B684-0A55C67D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6CCA4-E85C-CC27-9C8B-EB99417C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25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BDAC-4BF3-D35E-876D-DB0132AA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F634FE-AC76-144B-FB91-EDBE48450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2E829-6AF2-11ED-C865-D308D7432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429EC-4641-B3ED-864D-4EDDE933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9113A-C3AA-5B16-3775-57AA3A1DB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1209F-AA4A-8FAE-1627-D645887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2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A0ED7-7854-030D-891F-61CB9E888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F6E45-6ACD-B5AB-EDCB-84E9BDFAF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0C7E8-AE83-A0CE-4A5C-0A094032F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2F891B-9A52-934D-9F70-F396A825015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E4E03-7826-C8C0-2458-C851A8BA8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A842E-1DC6-AD17-002A-E8E49A0A6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00EE9F-A568-B04F-9BCE-4FAFB737C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7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912FCA-AD98-A7C0-3B60-E97E0C688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5709" y="643466"/>
            <a:ext cx="69205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0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1B2EC-7E8D-5DAD-A3BC-6DAAE8CAE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trategy model&#10;&#10;Description automatically generated">
            <a:extLst>
              <a:ext uri="{FF2B5EF4-FFF2-40B4-BE49-F238E27FC236}">
                <a16:creationId xmlns:a16="http://schemas.microsoft.com/office/drawing/2014/main" id="{43D4483F-85FD-2A70-4049-0B96B5D24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6665" y="643466"/>
            <a:ext cx="79586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3C1C02-8775-939E-C625-5894D3E7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trategy model&#10;&#10;Description automatically generated">
            <a:extLst>
              <a:ext uri="{FF2B5EF4-FFF2-40B4-BE49-F238E27FC236}">
                <a16:creationId xmlns:a16="http://schemas.microsoft.com/office/drawing/2014/main" id="{7FD16D4E-2450-6527-5EDC-55257401D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6665" y="643466"/>
            <a:ext cx="79586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rategy pattern&#10;&#10;Description automatically generated">
            <a:extLst>
              <a:ext uri="{FF2B5EF4-FFF2-40B4-BE49-F238E27FC236}">
                <a16:creationId xmlns:a16="http://schemas.microsoft.com/office/drawing/2014/main" id="{5104D892-3592-08A2-FD1B-8F9E10EC9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0148" y="643466"/>
            <a:ext cx="7791704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922F7-49ED-315D-699B-BBEDA9D9C325}"/>
              </a:ext>
            </a:extLst>
          </p:cNvPr>
          <p:cNvSpPr txBox="1"/>
          <p:nvPr/>
        </p:nvSpPr>
        <p:spPr>
          <a:xfrm>
            <a:off x="8170776" y="4215740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RAR</a:t>
            </a:r>
            <a:r>
              <a:rPr lang="en-US" dirty="0"/>
              <a:t>, or </a:t>
            </a:r>
            <a:r>
              <a:rPr lang="en-US" b="1" dirty="0"/>
              <a:t>TAR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A609C-D06F-729A-4679-93AE76169908}"/>
              </a:ext>
            </a:extLst>
          </p:cNvPr>
          <p:cNvSpPr txBox="1"/>
          <p:nvPr/>
        </p:nvSpPr>
        <p:spPr>
          <a:xfrm>
            <a:off x="8075221" y="4678877"/>
            <a:ext cx="284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Grid layout or Flow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2750A-F2DE-F948-DE70-6ECADEAB3C30}"/>
              </a:ext>
            </a:extLst>
          </p:cNvPr>
          <p:cNvSpPr txBox="1"/>
          <p:nvPr/>
        </p:nvSpPr>
        <p:spPr>
          <a:xfrm>
            <a:off x="6582441" y="5615104"/>
            <a:ext cx="433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Aggressive Strategy, Defensive Strategy </a:t>
            </a:r>
          </a:p>
          <a:p>
            <a:pPr algn="ctr"/>
            <a:r>
              <a:rPr lang="en-US" b="1" dirty="0"/>
              <a:t>or Balanced Strategy</a:t>
            </a:r>
          </a:p>
        </p:txBody>
      </p:sp>
    </p:spTree>
    <p:extLst>
      <p:ext uri="{BB962C8B-B14F-4D97-AF65-F5344CB8AC3E}">
        <p14:creationId xmlns:p14="http://schemas.microsoft.com/office/powerpoint/2010/main" val="27782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paper with blue text and red text&#10;&#10;Description automatically generated with medium confidence">
            <a:extLst>
              <a:ext uri="{FF2B5EF4-FFF2-40B4-BE49-F238E27FC236}">
                <a16:creationId xmlns:a16="http://schemas.microsoft.com/office/drawing/2014/main" id="{D30A2A46-C0BD-7994-83E8-6BFBBB99C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881" y="643466"/>
            <a:ext cx="7791704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1AADA-9528-F382-C45C-715F0DA21DB0}"/>
              </a:ext>
            </a:extLst>
          </p:cNvPr>
          <p:cNvSpPr txBox="1"/>
          <p:nvPr/>
        </p:nvSpPr>
        <p:spPr>
          <a:xfrm>
            <a:off x="7113751" y="1739805"/>
            <a:ext cx="481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Compression algorithms (e.g., ZIP, RAR, TAR)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E2C3B-FEA7-0ED7-0C20-0CE5118EDBA3}"/>
              </a:ext>
            </a:extLst>
          </p:cNvPr>
          <p:cNvSpPr txBox="1"/>
          <p:nvPr/>
        </p:nvSpPr>
        <p:spPr>
          <a:xfrm>
            <a:off x="4864028" y="2319084"/>
            <a:ext cx="246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CompressionStrategy</a:t>
            </a:r>
            <a:endParaRPr lang="en-US" b="1" dirty="0"/>
          </a:p>
          <a:p>
            <a:r>
              <a:rPr lang="en-US" b="1" dirty="0"/>
              <a:t>compress()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ED163-D082-C5FF-8EF0-5BD70A4D7269}"/>
              </a:ext>
            </a:extLst>
          </p:cNvPr>
          <p:cNvSpPr txBox="1"/>
          <p:nvPr/>
        </p:nvSpPr>
        <p:spPr>
          <a:xfrm>
            <a:off x="7622396" y="2965415"/>
            <a:ext cx="4421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ZipCompressionStrategy</a:t>
            </a:r>
            <a:r>
              <a:rPr lang="en-US" sz="1400" b="1" dirty="0"/>
              <a:t>, </a:t>
            </a:r>
            <a:r>
              <a:rPr lang="en-US" sz="1400" b="1" dirty="0" err="1"/>
              <a:t>RarCompressionStrategy</a:t>
            </a:r>
            <a:r>
              <a:rPr lang="en-US" sz="1400" b="1" dirty="0"/>
              <a:t>, </a:t>
            </a:r>
          </a:p>
          <a:p>
            <a:r>
              <a:rPr lang="en-US" sz="1400" b="1" dirty="0" err="1"/>
              <a:t>TarCompressionStrategy</a:t>
            </a:r>
            <a:r>
              <a:rPr lang="en-US" sz="1400" b="1" dirty="0"/>
              <a:t>, </a:t>
            </a:r>
            <a:r>
              <a:rPr lang="en-US" sz="1400" b="1" dirty="0" err="1"/>
              <a:t>CompressionStrategy</a:t>
            </a:r>
            <a:endParaRPr 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5B962-97E8-7DD3-A146-9BCC028173EB}"/>
              </a:ext>
            </a:extLst>
          </p:cNvPr>
          <p:cNvSpPr txBox="1"/>
          <p:nvPr/>
        </p:nvSpPr>
        <p:spPr>
          <a:xfrm>
            <a:off x="7327972" y="4066754"/>
            <a:ext cx="2984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Compressor class should have a </a:t>
            </a:r>
          </a:p>
          <a:p>
            <a:r>
              <a:rPr lang="en-US" sz="1400" b="1" dirty="0"/>
              <a:t>reference to </a:t>
            </a:r>
            <a:r>
              <a:rPr lang="en-US" sz="1400" b="1" dirty="0" err="1"/>
              <a:t>CompressionStrategy</a:t>
            </a:r>
            <a:endParaRPr 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D0FD4-A1B8-9138-2F67-4F16D9AD2687}"/>
              </a:ext>
            </a:extLst>
          </p:cNvPr>
          <p:cNvSpPr txBox="1"/>
          <p:nvPr/>
        </p:nvSpPr>
        <p:spPr>
          <a:xfrm>
            <a:off x="6935190" y="5248365"/>
            <a:ext cx="4904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Compressor class could have a </a:t>
            </a:r>
            <a:r>
              <a:rPr lang="en-US" sz="1400" b="1" dirty="0" err="1"/>
              <a:t>setCompressionStrategy</a:t>
            </a:r>
            <a:r>
              <a:rPr lang="en-US" sz="14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21738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3894A6A-6E58-9C57-A81F-C814C659B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779" y="643466"/>
            <a:ext cx="728244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1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5DFE-4A20-508F-CCBB-4A5B8DFB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74047-859A-B20C-ADED-02399CC5F553}"/>
              </a:ext>
            </a:extLst>
          </p:cNvPr>
          <p:cNvSpPr txBox="1"/>
          <p:nvPr/>
        </p:nvSpPr>
        <p:spPr>
          <a:xfrm>
            <a:off x="0" y="517220"/>
            <a:ext cx="6097978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#include &lt;iostream&gt;</a:t>
            </a:r>
          </a:p>
          <a:p>
            <a:endParaRPr lang="en-US" sz="1600" b="1" dirty="0"/>
          </a:p>
          <a:p>
            <a:r>
              <a:rPr lang="en-US" sz="1600" b="1" dirty="0"/>
              <a:t>// Strategy Interface</a:t>
            </a:r>
          </a:p>
          <a:p>
            <a:r>
              <a:rPr lang="en-US" sz="1600" b="1" dirty="0"/>
              <a:t>class Strategy {</a:t>
            </a:r>
          </a:p>
          <a:p>
            <a:r>
              <a:rPr lang="en-US" sz="1600" b="1" dirty="0"/>
              <a:t>public:</a:t>
            </a:r>
          </a:p>
          <a:p>
            <a:r>
              <a:rPr lang="en-US" sz="1600" b="1" dirty="0"/>
              <a:t>    virtual void </a:t>
            </a:r>
            <a:r>
              <a:rPr lang="en-US" sz="1600" b="1" dirty="0" err="1"/>
              <a:t>doSomething</a:t>
            </a:r>
            <a:r>
              <a:rPr lang="en-US" sz="1600" b="1" dirty="0"/>
              <a:t>() const = 0; // Pure virtual function</a:t>
            </a:r>
          </a:p>
          <a:p>
            <a:r>
              <a:rPr lang="en-US" sz="1600" b="1" dirty="0"/>
              <a:t>    virtual ~Strategy() = default;        // Virtual destructor</a:t>
            </a:r>
          </a:p>
          <a:p>
            <a:r>
              <a:rPr lang="en-US" sz="1600" b="1" dirty="0"/>
              <a:t>};</a:t>
            </a:r>
          </a:p>
          <a:p>
            <a:endParaRPr lang="en-US" sz="1600" b="1" dirty="0"/>
          </a:p>
          <a:p>
            <a:r>
              <a:rPr lang="en-US" sz="1600" b="1" dirty="0"/>
              <a:t>// Concrete Strategy 1</a:t>
            </a:r>
          </a:p>
          <a:p>
            <a:r>
              <a:rPr lang="en-US" sz="1600" b="1" dirty="0"/>
              <a:t>class Strategy1 : public Strategy {</a:t>
            </a:r>
          </a:p>
          <a:p>
            <a:r>
              <a:rPr lang="en-US" sz="1600" b="1" dirty="0"/>
              <a:t>public:</a:t>
            </a:r>
          </a:p>
          <a:p>
            <a:r>
              <a:rPr lang="en-US" sz="1600" b="1" dirty="0"/>
              <a:t>    void </a:t>
            </a:r>
            <a:r>
              <a:rPr lang="en-US" sz="1600" b="1" dirty="0" err="1"/>
              <a:t>doSomething</a:t>
            </a:r>
            <a:r>
              <a:rPr lang="en-US" sz="1600" b="1" dirty="0"/>
              <a:t>() const override {</a:t>
            </a:r>
          </a:p>
          <a:p>
            <a:r>
              <a:rPr lang="en-US" sz="1600" b="1" dirty="0"/>
              <a:t>        std::</a:t>
            </a:r>
            <a:r>
              <a:rPr lang="en-US" sz="1600" b="1" dirty="0" err="1"/>
              <a:t>cout</a:t>
            </a:r>
            <a:r>
              <a:rPr lang="en-US" sz="1600" b="1" dirty="0"/>
              <a:t> &lt;&lt; "Performing Strategy 1\n";</a:t>
            </a:r>
          </a:p>
          <a:p>
            <a:r>
              <a:rPr lang="en-US" sz="1600" b="1" dirty="0"/>
              <a:t>    }</a:t>
            </a:r>
          </a:p>
          <a:p>
            <a:r>
              <a:rPr lang="en-US" sz="1600" b="1" dirty="0"/>
              <a:t>};</a:t>
            </a:r>
          </a:p>
          <a:p>
            <a:endParaRPr lang="en-US" sz="1600" b="1" dirty="0"/>
          </a:p>
          <a:p>
            <a:r>
              <a:rPr lang="en-US" sz="1600" b="1" dirty="0"/>
              <a:t>// Concrete Strategy 2</a:t>
            </a:r>
          </a:p>
          <a:p>
            <a:r>
              <a:rPr lang="en-US" sz="1600" b="1" dirty="0"/>
              <a:t>class Strategy2 : public Strategy {</a:t>
            </a:r>
          </a:p>
          <a:p>
            <a:r>
              <a:rPr lang="en-US" sz="1600" b="1" dirty="0"/>
              <a:t>public:</a:t>
            </a:r>
          </a:p>
          <a:p>
            <a:r>
              <a:rPr lang="en-US" sz="1600" b="1" dirty="0"/>
              <a:t>    void </a:t>
            </a:r>
            <a:r>
              <a:rPr lang="en-US" sz="1600" b="1" dirty="0" err="1"/>
              <a:t>doSomething</a:t>
            </a:r>
            <a:r>
              <a:rPr lang="en-US" sz="1600" b="1" dirty="0"/>
              <a:t>() const override {</a:t>
            </a:r>
          </a:p>
          <a:p>
            <a:r>
              <a:rPr lang="en-US" sz="1600" b="1" dirty="0"/>
              <a:t>        std::</a:t>
            </a:r>
            <a:r>
              <a:rPr lang="en-US" sz="1600" b="1" dirty="0" err="1"/>
              <a:t>cout</a:t>
            </a:r>
            <a:r>
              <a:rPr lang="en-US" sz="1600" b="1" dirty="0"/>
              <a:t> &lt;&lt; "Performing Strategy 2\n";</a:t>
            </a:r>
          </a:p>
          <a:p>
            <a:r>
              <a:rPr lang="en-US" sz="1600" b="1" dirty="0"/>
              <a:t>    }</a:t>
            </a:r>
          </a:p>
          <a:p>
            <a:r>
              <a:rPr lang="en-US" sz="1600" b="1" dirty="0"/>
              <a:t>};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CA72D-991D-0A6B-8EC6-0BB24304B11F}"/>
              </a:ext>
            </a:extLst>
          </p:cNvPr>
          <p:cNvSpPr txBox="1"/>
          <p:nvPr/>
        </p:nvSpPr>
        <p:spPr>
          <a:xfrm>
            <a:off x="4314579" y="3071765"/>
            <a:ext cx="525002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int main() {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    Strategy1 strategy1;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    Strategy2 strategy2;</a:t>
            </a:r>
          </a:p>
          <a:p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</a:rPr>
              <a:t>    // Create a context with Strategy1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    Context context(strategy1);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    </a:t>
            </a:r>
            <a:r>
              <a:rPr lang="en-US" sz="1400" b="1" dirty="0" err="1">
                <a:solidFill>
                  <a:srgbClr val="FF0000"/>
                </a:solidFill>
              </a:rPr>
              <a:t>context.performStrategy</a:t>
            </a:r>
            <a:r>
              <a:rPr lang="en-US" sz="1400" b="1" dirty="0">
                <a:solidFill>
                  <a:srgbClr val="FF0000"/>
                </a:solidFill>
              </a:rPr>
              <a:t>();  // Outputs: Performing Strategy 1</a:t>
            </a:r>
          </a:p>
          <a:p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</a:rPr>
              <a:t>    // Change strategy to Strategy2 at runtime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    </a:t>
            </a:r>
            <a:r>
              <a:rPr lang="en-US" sz="1400" b="1" dirty="0" err="1">
                <a:solidFill>
                  <a:srgbClr val="FF0000"/>
                </a:solidFill>
              </a:rPr>
              <a:t>context.setStrategy</a:t>
            </a:r>
            <a:r>
              <a:rPr lang="en-US" sz="1400" b="1" dirty="0">
                <a:solidFill>
                  <a:srgbClr val="FF0000"/>
                </a:solidFill>
              </a:rPr>
              <a:t>(strategy2);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    </a:t>
            </a:r>
            <a:r>
              <a:rPr lang="en-US" sz="1400" b="1" dirty="0" err="1">
                <a:solidFill>
                  <a:srgbClr val="FF0000"/>
                </a:solidFill>
              </a:rPr>
              <a:t>context.performStrategy</a:t>
            </a:r>
            <a:r>
              <a:rPr lang="en-US" sz="1400" b="1" dirty="0">
                <a:solidFill>
                  <a:srgbClr val="FF0000"/>
                </a:solidFill>
              </a:rPr>
              <a:t>();  // Outputs: Performing Strategy 2</a:t>
            </a:r>
          </a:p>
          <a:p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</a:rPr>
              <a:t>    return 0;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}</a:t>
            </a:r>
          </a:p>
          <a:p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A341B-BD7C-C9AD-A230-855888D64A2C}"/>
              </a:ext>
            </a:extLst>
          </p:cNvPr>
          <p:cNvSpPr txBox="1"/>
          <p:nvPr/>
        </p:nvSpPr>
        <p:spPr>
          <a:xfrm>
            <a:off x="7363170" y="361132"/>
            <a:ext cx="440287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// Context Class using references</a:t>
            </a:r>
          </a:p>
          <a:p>
            <a:r>
              <a:rPr lang="en-US" sz="1400" dirty="0">
                <a:solidFill>
                  <a:srgbClr val="7030A0"/>
                </a:solidFill>
              </a:rPr>
              <a:t>class Context {</a:t>
            </a:r>
          </a:p>
          <a:p>
            <a:r>
              <a:rPr lang="en-US" sz="1400" dirty="0">
                <a:solidFill>
                  <a:srgbClr val="7030A0"/>
                </a:solidFill>
              </a:rPr>
              <a:t>private: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Strategy&amp; strategy_;  // Reference to a Strategy object</a:t>
            </a:r>
          </a:p>
          <a:p>
            <a:r>
              <a:rPr lang="en-US" sz="1400" dirty="0">
                <a:solidFill>
                  <a:srgbClr val="7030A0"/>
                </a:solidFill>
              </a:rPr>
              <a:t>public:</a:t>
            </a:r>
          </a:p>
          <a:p>
            <a:endParaRPr lang="en-US" sz="1400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7030A0"/>
                </a:solidFill>
              </a:rPr>
              <a:t>Context(Strategy&amp; strategy) : strategy_(strategy) {}</a:t>
            </a:r>
          </a:p>
          <a:p>
            <a:endParaRPr lang="en-US" sz="1400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7030A0"/>
                </a:solidFill>
              </a:rPr>
              <a:t>    // Setter to change strategy at runtime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void </a:t>
            </a:r>
            <a:r>
              <a:rPr lang="en-US" sz="1400" dirty="0" err="1">
                <a:solidFill>
                  <a:srgbClr val="7030A0"/>
                </a:solidFill>
              </a:rPr>
              <a:t>setStrategy</a:t>
            </a:r>
            <a:r>
              <a:rPr lang="en-US" sz="1400" dirty="0">
                <a:solidFill>
                  <a:srgbClr val="7030A0"/>
                </a:solidFill>
              </a:rPr>
              <a:t>(Strategy&amp; strategy) {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    strategy_ = strategy;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}</a:t>
            </a:r>
          </a:p>
          <a:p>
            <a:endParaRPr lang="en-US" sz="1400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7030A0"/>
                </a:solidFill>
              </a:rPr>
              <a:t>    // Perform the current strategy's action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void </a:t>
            </a:r>
            <a:r>
              <a:rPr lang="en-US" sz="1400" dirty="0" err="1">
                <a:solidFill>
                  <a:srgbClr val="7030A0"/>
                </a:solidFill>
              </a:rPr>
              <a:t>performStrategy</a:t>
            </a:r>
            <a:r>
              <a:rPr lang="en-US" sz="1400" dirty="0">
                <a:solidFill>
                  <a:srgbClr val="7030A0"/>
                </a:solidFill>
              </a:rPr>
              <a:t>() const {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    strategy_.</a:t>
            </a:r>
            <a:r>
              <a:rPr lang="en-US" sz="1400" dirty="0" err="1">
                <a:solidFill>
                  <a:srgbClr val="7030A0"/>
                </a:solidFill>
              </a:rPr>
              <a:t>doSomething</a:t>
            </a:r>
            <a:r>
              <a:rPr lang="en-US" sz="1400" dirty="0">
                <a:solidFill>
                  <a:srgbClr val="7030A0"/>
                </a:solidFill>
              </a:rPr>
              <a:t>();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}</a:t>
            </a:r>
          </a:p>
          <a:p>
            <a:r>
              <a:rPr lang="en-US" sz="1400" dirty="0">
                <a:solidFill>
                  <a:srgbClr val="7030A0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83946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751BF884-3BCD-6955-A5F6-8AB880225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779" y="643466"/>
            <a:ext cx="728244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96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B5A5E0-309D-CABE-67FF-5453EDFA6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779" y="643466"/>
            <a:ext cx="728244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8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trategy&#10;&#10;Description automatically generated">
            <a:extLst>
              <a:ext uri="{FF2B5EF4-FFF2-40B4-BE49-F238E27FC236}">
                <a16:creationId xmlns:a16="http://schemas.microsoft.com/office/drawing/2014/main" id="{7C3C6211-3C38-B220-308E-30574B2BC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4779" y="643466"/>
            <a:ext cx="728244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98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new subclasive&#10;&#10;Description automatically generated with medium confidence">
            <a:extLst>
              <a:ext uri="{FF2B5EF4-FFF2-40B4-BE49-F238E27FC236}">
                <a16:creationId xmlns:a16="http://schemas.microsoft.com/office/drawing/2014/main" id="{C57E9424-DB14-381E-BA36-656F6AB9B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4779" y="643466"/>
            <a:ext cx="728244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59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trategy model&#10;&#10;Description automatically generated">
            <a:extLst>
              <a:ext uri="{FF2B5EF4-FFF2-40B4-BE49-F238E27FC236}">
                <a16:creationId xmlns:a16="http://schemas.microsoft.com/office/drawing/2014/main" id="{4DBE1F84-5C63-0595-46ED-29B64201E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6665" y="643466"/>
            <a:ext cx="79586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0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paper&#10;&#10;Description automatically generated">
            <a:extLst>
              <a:ext uri="{FF2B5EF4-FFF2-40B4-BE49-F238E27FC236}">
                <a16:creationId xmlns:a16="http://schemas.microsoft.com/office/drawing/2014/main" id="{0CE76829-187D-834D-BDD8-19122B27C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6552" y="643466"/>
            <a:ext cx="73788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58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note&#10;&#10;Description automatically generated">
            <a:extLst>
              <a:ext uri="{FF2B5EF4-FFF2-40B4-BE49-F238E27FC236}">
                <a16:creationId xmlns:a16="http://schemas.microsoft.com/office/drawing/2014/main" id="{533BDE00-93BC-020C-A8BA-383174608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9534" y="643466"/>
            <a:ext cx="74529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9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 group of colorful wooden objects&#10;&#10;Description automatically generated with medium confidence">
            <a:extLst>
              <a:ext uri="{FF2B5EF4-FFF2-40B4-BE49-F238E27FC236}">
                <a16:creationId xmlns:a16="http://schemas.microsoft.com/office/drawing/2014/main" id="{61DD902C-6909-B278-F6D9-50BCC6631E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8" b="19444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80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0282-8DB5-790F-C681-4E0740F9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Strategy Interface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A189F-65B6-6C4A-8248-70BFCA8EE7F9}"/>
              </a:ext>
            </a:extLst>
          </p:cNvPr>
          <p:cNvSpPr txBox="1"/>
          <p:nvPr/>
        </p:nvSpPr>
        <p:spPr>
          <a:xfrm>
            <a:off x="4295899" y="1879970"/>
            <a:ext cx="6097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public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interface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b="0" i="0" dirty="0" err="1">
                <a:solidFill>
                  <a:srgbClr val="1C00CF"/>
                </a:solidFill>
                <a:effectLst/>
                <a:latin typeface="source-code-pro"/>
              </a:rPr>
              <a:t>SortingStrategy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{</a:t>
            </a:r>
            <a:br>
              <a:rPr lang="en-US" dirty="0"/>
            </a:b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void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sort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>
                <a:solidFill>
                  <a:srgbClr val="5C2699"/>
                </a:solidFill>
                <a:effectLst/>
                <a:latin typeface="source-code-pro"/>
              </a:rPr>
              <a:t>List&lt;Integer&gt; numbers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);</a:t>
            </a:r>
            <a:br>
              <a:rPr lang="en-US" dirty="0"/>
            </a:b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}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B42FBF-C119-2F1E-12E2-14FF7599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41" y="2803300"/>
            <a:ext cx="5799917" cy="386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86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53680E5-2597-04C1-19F7-CC9DA7B12B9E}"/>
              </a:ext>
            </a:extLst>
          </p:cNvPr>
          <p:cNvSpPr/>
          <p:nvPr/>
        </p:nvSpPr>
        <p:spPr>
          <a:xfrm>
            <a:off x="2521527" y="4558145"/>
            <a:ext cx="1496291" cy="152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Bubble Sort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D9CBF8-F01E-F290-7C10-2F6800D6C4F1}"/>
              </a:ext>
            </a:extLst>
          </p:cNvPr>
          <p:cNvSpPr/>
          <p:nvPr/>
        </p:nvSpPr>
        <p:spPr>
          <a:xfrm>
            <a:off x="4267199" y="4587875"/>
            <a:ext cx="1496291" cy="1524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Sort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CBF635-3B57-62A1-927D-D775F4A35824}"/>
              </a:ext>
            </a:extLst>
          </p:cNvPr>
          <p:cNvSpPr/>
          <p:nvPr/>
        </p:nvSpPr>
        <p:spPr>
          <a:xfrm>
            <a:off x="6248400" y="4587875"/>
            <a:ext cx="1496291" cy="1524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Bubble Sort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FFF93E-A2A0-539C-26DE-770DC718A078}"/>
              </a:ext>
            </a:extLst>
          </p:cNvPr>
          <p:cNvSpPr/>
          <p:nvPr/>
        </p:nvSpPr>
        <p:spPr>
          <a:xfrm>
            <a:off x="8132619" y="4587875"/>
            <a:ext cx="1496291" cy="1524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Sort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EDA7EB-0B29-D2A9-55A7-3815E77652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A0A23"/>
                </a:solidFill>
                <a:latin typeface="Lato" panose="020F0502020204030203" pitchFamily="34" charset="0"/>
              </a:rPr>
              <a:t>Define a set of algorithms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263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18DD-E768-26D6-EF1E-891E37E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0A0A23"/>
                </a:solidFill>
                <a:effectLst/>
                <a:latin typeface="Lato" panose="020F0502020204030203" pitchFamily="34" charset="0"/>
              </a:rPr>
              <a:t>Encapsulate each one</a:t>
            </a:r>
            <a:endParaRPr lang="en-U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D16657-1988-297A-D997-607530FBCDB8}"/>
              </a:ext>
            </a:extLst>
          </p:cNvPr>
          <p:cNvSpPr/>
          <p:nvPr/>
        </p:nvSpPr>
        <p:spPr>
          <a:xfrm>
            <a:off x="2521527" y="4558145"/>
            <a:ext cx="1496291" cy="152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Bubble Sort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92B0FC-BB59-FA33-A583-ED29D24F2D02}"/>
              </a:ext>
            </a:extLst>
          </p:cNvPr>
          <p:cNvSpPr/>
          <p:nvPr/>
        </p:nvSpPr>
        <p:spPr>
          <a:xfrm>
            <a:off x="4267199" y="4587875"/>
            <a:ext cx="1496291" cy="1524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Insertion Sort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654C05-B52A-B201-F261-B69DF0B36930}"/>
              </a:ext>
            </a:extLst>
          </p:cNvPr>
          <p:cNvSpPr/>
          <p:nvPr/>
        </p:nvSpPr>
        <p:spPr>
          <a:xfrm>
            <a:off x="6248400" y="4587875"/>
            <a:ext cx="1496291" cy="1524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Bubble Sort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EAFC80-42CF-B598-C424-8F4EFCAC0294}"/>
              </a:ext>
            </a:extLst>
          </p:cNvPr>
          <p:cNvSpPr/>
          <p:nvPr/>
        </p:nvSpPr>
        <p:spPr>
          <a:xfrm>
            <a:off x="8132619" y="4587875"/>
            <a:ext cx="1496291" cy="1524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Sort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D547F-4176-80B8-6BBD-F34FC116E61C}"/>
              </a:ext>
            </a:extLst>
          </p:cNvPr>
          <p:cNvSpPr txBox="1"/>
          <p:nvPr/>
        </p:nvSpPr>
        <p:spPr>
          <a:xfrm>
            <a:off x="3946814" y="1582340"/>
            <a:ext cx="609946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AA0D91"/>
                </a:solidFill>
                <a:effectLst/>
                <a:latin typeface="source-code-pro"/>
              </a:rPr>
              <a:t>public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sz="1600" b="0" i="0" dirty="0">
                <a:solidFill>
                  <a:srgbClr val="AA0D91"/>
                </a:solidFill>
                <a:effectLst/>
                <a:latin typeface="source-code-pro"/>
              </a:rPr>
              <a:t>class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sz="1600" b="0" i="0" dirty="0" err="1">
                <a:solidFill>
                  <a:srgbClr val="242424"/>
                </a:solidFill>
                <a:effectLst/>
                <a:latin typeface="source-code-pro"/>
              </a:rPr>
              <a:t>BubbleSortStrategy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sz="1600" b="0" i="0" dirty="0">
                <a:solidFill>
                  <a:srgbClr val="AA0D91"/>
                </a:solidFill>
                <a:effectLst/>
                <a:latin typeface="source-code-pro"/>
              </a:rPr>
              <a:t>implements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sz="1600" b="0" i="0" dirty="0" err="1">
                <a:solidFill>
                  <a:srgbClr val="242424"/>
                </a:solidFill>
                <a:effectLst/>
                <a:latin typeface="source-code-pro"/>
              </a:rPr>
              <a:t>SortingStrategy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{</a:t>
            </a:r>
            <a:br>
              <a:rPr lang="en-US" sz="1600" dirty="0"/>
            </a:br>
            <a:r>
              <a:rPr lang="en-US" sz="1600" b="0" i="0" dirty="0">
                <a:solidFill>
                  <a:srgbClr val="643820"/>
                </a:solidFill>
                <a:effectLst/>
                <a:latin typeface="source-code-pro"/>
              </a:rPr>
              <a:t>@Override</a:t>
            </a:r>
            <a:br>
              <a:rPr lang="en-US" sz="1600" dirty="0"/>
            </a:br>
            <a:r>
              <a:rPr lang="en-US" sz="1600" b="0" i="0" dirty="0">
                <a:solidFill>
                  <a:srgbClr val="AA0D91"/>
                </a:solidFill>
                <a:effectLst/>
                <a:latin typeface="source-code-pro"/>
              </a:rPr>
              <a:t>public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sz="1600" b="0" i="0" dirty="0">
                <a:solidFill>
                  <a:srgbClr val="5C2699"/>
                </a:solidFill>
                <a:effectLst/>
                <a:latin typeface="source-code-pro"/>
              </a:rPr>
              <a:t>void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sort(</a:t>
            </a:r>
            <a:r>
              <a:rPr lang="en-US" sz="1600" b="0" i="0" dirty="0">
                <a:solidFill>
                  <a:srgbClr val="5C2699"/>
                </a:solidFill>
                <a:effectLst/>
                <a:latin typeface="source-code-pro"/>
              </a:rPr>
              <a:t>List&lt;Integer&gt; numbers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) {</a:t>
            </a:r>
            <a:br>
              <a:rPr lang="en-US" sz="1600" dirty="0"/>
            </a:br>
            <a:r>
              <a:rPr lang="en-US" sz="1600" b="0" i="0" dirty="0">
                <a:solidFill>
                  <a:srgbClr val="007400"/>
                </a:solidFill>
                <a:effectLst/>
                <a:latin typeface="source-code-pro"/>
              </a:rPr>
              <a:t>// Bubble sort logic</a:t>
            </a:r>
            <a:br>
              <a:rPr lang="en-US" sz="1600" dirty="0"/>
            </a:b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}</a:t>
            </a:r>
            <a:br>
              <a:rPr lang="en-US" sz="1600" dirty="0"/>
            </a:b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}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0" i="0" dirty="0">
                <a:solidFill>
                  <a:srgbClr val="AA0D91"/>
                </a:solidFill>
                <a:effectLst/>
                <a:latin typeface="source-code-pro"/>
              </a:rPr>
              <a:t>public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sz="1600" b="0" i="0" dirty="0">
                <a:solidFill>
                  <a:srgbClr val="AA0D91"/>
                </a:solidFill>
                <a:effectLst/>
                <a:latin typeface="source-code-pro"/>
              </a:rPr>
              <a:t>class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sz="1600" b="0" i="0" dirty="0" err="1">
                <a:solidFill>
                  <a:srgbClr val="242424"/>
                </a:solidFill>
                <a:effectLst/>
                <a:latin typeface="source-code-pro"/>
              </a:rPr>
              <a:t>QuickSortStrategy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sz="1600" b="0" i="0" dirty="0">
                <a:solidFill>
                  <a:srgbClr val="AA0D91"/>
                </a:solidFill>
                <a:effectLst/>
                <a:latin typeface="source-code-pro"/>
              </a:rPr>
              <a:t>implements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sz="1600" b="0" i="0" dirty="0" err="1">
                <a:solidFill>
                  <a:srgbClr val="242424"/>
                </a:solidFill>
                <a:effectLst/>
                <a:latin typeface="source-code-pro"/>
              </a:rPr>
              <a:t>SortingStrategy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{</a:t>
            </a:r>
            <a:br>
              <a:rPr lang="en-US" sz="1600" dirty="0"/>
            </a:br>
            <a:r>
              <a:rPr lang="en-US" sz="1600" b="0" i="0" dirty="0">
                <a:solidFill>
                  <a:srgbClr val="643820"/>
                </a:solidFill>
                <a:effectLst/>
                <a:latin typeface="source-code-pro"/>
              </a:rPr>
              <a:t>@Override</a:t>
            </a:r>
            <a:br>
              <a:rPr lang="en-US" sz="1600" dirty="0"/>
            </a:br>
            <a:r>
              <a:rPr lang="en-US" sz="1600" b="0" i="0" dirty="0">
                <a:solidFill>
                  <a:srgbClr val="AA0D91"/>
                </a:solidFill>
                <a:effectLst/>
                <a:latin typeface="source-code-pro"/>
              </a:rPr>
              <a:t>public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sz="1600" b="0" i="0" dirty="0">
                <a:solidFill>
                  <a:srgbClr val="5C2699"/>
                </a:solidFill>
                <a:effectLst/>
                <a:latin typeface="source-code-pro"/>
              </a:rPr>
              <a:t>void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 sort(</a:t>
            </a:r>
            <a:r>
              <a:rPr lang="en-US" sz="1600" b="0" i="0" dirty="0">
                <a:solidFill>
                  <a:srgbClr val="5C2699"/>
                </a:solidFill>
                <a:effectLst/>
                <a:latin typeface="source-code-pro"/>
              </a:rPr>
              <a:t>List&lt;Integer&gt; numbers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) {</a:t>
            </a:r>
            <a:br>
              <a:rPr lang="en-US" sz="1600" dirty="0"/>
            </a:br>
            <a:r>
              <a:rPr lang="en-US" sz="1600" b="0" i="0" dirty="0">
                <a:solidFill>
                  <a:srgbClr val="007400"/>
                </a:solidFill>
                <a:effectLst/>
                <a:latin typeface="source-code-pro"/>
              </a:rPr>
              <a:t>// Quick sort logic</a:t>
            </a:r>
            <a:br>
              <a:rPr lang="en-US" sz="1600" dirty="0"/>
            </a:b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}</a:t>
            </a:r>
            <a:br>
              <a:rPr lang="en-US" sz="1600" dirty="0"/>
            </a:br>
            <a:r>
              <a:rPr lang="en-US" sz="1600" b="0" i="0" dirty="0">
                <a:solidFill>
                  <a:srgbClr val="242424"/>
                </a:solidFill>
                <a:effectLst/>
                <a:latin typeface="source-code-pro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978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2E4D-3AE1-8743-90BE-A23A7884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Context Class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A132B-BCEA-DD75-5F44-856941FCA2D9}"/>
              </a:ext>
            </a:extLst>
          </p:cNvPr>
          <p:cNvSpPr txBox="1"/>
          <p:nvPr/>
        </p:nvSpPr>
        <p:spPr>
          <a:xfrm>
            <a:off x="4414653" y="1573573"/>
            <a:ext cx="60979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public</a:t>
            </a:r>
            <a:r>
              <a:rPr lang="en-US" b="0" i="0" dirty="0">
                <a:effectLst/>
                <a:latin typeface="source-code-pro"/>
              </a:rPr>
              <a:t> </a:t>
            </a: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class</a:t>
            </a:r>
            <a:r>
              <a:rPr lang="en-US" b="0" i="0" dirty="0">
                <a:effectLst/>
                <a:latin typeface="source-code-pro"/>
              </a:rPr>
              <a:t> Sorter {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private</a:t>
            </a:r>
            <a:r>
              <a:rPr lang="en-US" b="0" i="0" dirty="0">
                <a:effectLst/>
                <a:latin typeface="source-code-pro"/>
              </a:rPr>
              <a:t> </a:t>
            </a:r>
            <a:r>
              <a:rPr lang="en-US" b="0" i="0" dirty="0" err="1">
                <a:effectLst/>
                <a:latin typeface="source-code-pro"/>
              </a:rPr>
              <a:t>SortingStrategy</a:t>
            </a:r>
            <a:r>
              <a:rPr lang="en-US" b="0" i="0" dirty="0">
                <a:effectLst/>
                <a:latin typeface="source-code-pro"/>
              </a:rPr>
              <a:t> strategy;</a:t>
            </a:r>
            <a:br>
              <a:rPr lang="en-US" b="0" i="0" dirty="0">
                <a:effectLst/>
                <a:latin typeface="source-code-pro"/>
              </a:rPr>
            </a:b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public</a:t>
            </a:r>
            <a:r>
              <a:rPr lang="en-US" b="0" i="0" dirty="0">
                <a:effectLst/>
                <a:latin typeface="source-code-pro"/>
              </a:rPr>
              <a:t> Sorter(</a:t>
            </a:r>
            <a:r>
              <a:rPr lang="en-US" b="0" i="0" dirty="0" err="1">
                <a:effectLst/>
                <a:latin typeface="source-code-pro"/>
              </a:rPr>
              <a:t>SortingStrategy</a:t>
            </a:r>
            <a:r>
              <a:rPr lang="en-US" b="0" i="0" dirty="0">
                <a:effectLst/>
                <a:latin typeface="source-code-pro"/>
              </a:rPr>
              <a:t> strategy) {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 err="1">
                <a:effectLst/>
                <a:latin typeface="source-code-pro"/>
              </a:rPr>
              <a:t>this.strategy</a:t>
            </a:r>
            <a:r>
              <a:rPr lang="en-US" b="0" i="0" dirty="0">
                <a:effectLst/>
                <a:latin typeface="source-code-pro"/>
              </a:rPr>
              <a:t> = strategy;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}</a:t>
            </a:r>
            <a:br>
              <a:rPr lang="en-US" b="0" i="0" dirty="0">
                <a:effectLst/>
                <a:latin typeface="source-code-pro"/>
              </a:rPr>
            </a:b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public</a:t>
            </a:r>
            <a:r>
              <a:rPr lang="en-US" b="0" i="0" dirty="0">
                <a:effectLst/>
                <a:latin typeface="source-code-pro"/>
              </a:rPr>
              <a:t> </a:t>
            </a:r>
            <a:r>
              <a:rPr lang="en-US" b="0" i="0" dirty="0">
                <a:solidFill>
                  <a:srgbClr val="5C2699"/>
                </a:solidFill>
                <a:effectLst/>
                <a:latin typeface="source-code-pro"/>
              </a:rPr>
              <a:t>void</a:t>
            </a:r>
            <a:r>
              <a:rPr lang="en-US" b="0" i="0" dirty="0">
                <a:effectLst/>
                <a:latin typeface="source-code-pro"/>
              </a:rPr>
              <a:t> </a:t>
            </a:r>
            <a:r>
              <a:rPr lang="en-US" b="0" i="0" dirty="0" err="1">
                <a:effectLst/>
                <a:latin typeface="source-code-pro"/>
              </a:rPr>
              <a:t>setStrategy</a:t>
            </a:r>
            <a:r>
              <a:rPr lang="en-US" b="0" i="0" dirty="0">
                <a:effectLst/>
                <a:latin typeface="source-code-pro"/>
              </a:rPr>
              <a:t>(</a:t>
            </a:r>
            <a:r>
              <a:rPr lang="en-US" b="0" i="0" dirty="0" err="1">
                <a:solidFill>
                  <a:srgbClr val="5C2699"/>
                </a:solidFill>
                <a:effectLst/>
                <a:latin typeface="source-code-pro"/>
              </a:rPr>
              <a:t>SortingStrategy</a:t>
            </a:r>
            <a:r>
              <a:rPr lang="en-US" b="0" i="0" dirty="0">
                <a:solidFill>
                  <a:srgbClr val="5C2699"/>
                </a:solidFill>
                <a:effectLst/>
                <a:latin typeface="source-code-pro"/>
              </a:rPr>
              <a:t> strategy</a:t>
            </a:r>
            <a:r>
              <a:rPr lang="en-US" b="0" i="0" dirty="0">
                <a:effectLst/>
                <a:latin typeface="source-code-pro"/>
              </a:rPr>
              <a:t>) {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 err="1">
                <a:effectLst/>
                <a:latin typeface="source-code-pro"/>
              </a:rPr>
              <a:t>this.strategy</a:t>
            </a:r>
            <a:r>
              <a:rPr lang="en-US" b="0" i="0" dirty="0">
                <a:effectLst/>
                <a:latin typeface="source-code-pro"/>
              </a:rPr>
              <a:t> = strategy;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}</a:t>
            </a:r>
            <a:br>
              <a:rPr lang="en-US" b="0" i="0" dirty="0">
                <a:effectLst/>
                <a:latin typeface="source-code-pro"/>
              </a:rPr>
            </a:b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public</a:t>
            </a:r>
            <a:r>
              <a:rPr lang="en-US" b="0" i="0" dirty="0">
                <a:effectLst/>
                <a:latin typeface="source-code-pro"/>
              </a:rPr>
              <a:t> </a:t>
            </a:r>
            <a:r>
              <a:rPr lang="en-US" b="0" i="0" dirty="0">
                <a:solidFill>
                  <a:srgbClr val="5C2699"/>
                </a:solidFill>
                <a:effectLst/>
                <a:latin typeface="source-code-pro"/>
              </a:rPr>
              <a:t>void</a:t>
            </a:r>
            <a:r>
              <a:rPr lang="en-US" b="0" i="0" dirty="0">
                <a:effectLst/>
                <a:latin typeface="source-code-pro"/>
              </a:rPr>
              <a:t> </a:t>
            </a:r>
            <a:r>
              <a:rPr lang="en-US" b="0" i="0" dirty="0" err="1">
                <a:effectLst/>
                <a:latin typeface="source-code-pro"/>
              </a:rPr>
              <a:t>sortNumbers</a:t>
            </a:r>
            <a:r>
              <a:rPr lang="en-US" b="0" i="0" dirty="0">
                <a:effectLst/>
                <a:latin typeface="source-code-pro"/>
              </a:rPr>
              <a:t>(</a:t>
            </a:r>
            <a:r>
              <a:rPr lang="en-US" b="0" i="0" dirty="0">
                <a:solidFill>
                  <a:srgbClr val="5C2699"/>
                </a:solidFill>
                <a:effectLst/>
                <a:latin typeface="source-code-pro"/>
              </a:rPr>
              <a:t>List&lt;Integer&gt; numbers</a:t>
            </a:r>
            <a:r>
              <a:rPr lang="en-US" b="0" i="0" dirty="0">
                <a:effectLst/>
                <a:latin typeface="source-code-pro"/>
              </a:rPr>
              <a:t>) {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 err="1">
                <a:effectLst/>
                <a:latin typeface="source-code-pro"/>
              </a:rPr>
              <a:t>strategy.sort</a:t>
            </a:r>
            <a:r>
              <a:rPr lang="en-US" b="0" i="0" dirty="0">
                <a:effectLst/>
                <a:latin typeface="source-code-pro"/>
              </a:rPr>
              <a:t>(numbers);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}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8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D809-6FD6-9CC0-FA22-D7FA8252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Client Code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47C1-FE5B-DF53-FA91-3485E63980F3}"/>
              </a:ext>
            </a:extLst>
          </p:cNvPr>
          <p:cNvSpPr txBox="1"/>
          <p:nvPr/>
        </p:nvSpPr>
        <p:spPr>
          <a:xfrm>
            <a:off x="3048990" y="1723809"/>
            <a:ext cx="60979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public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class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Main {</a:t>
            </a:r>
            <a:br>
              <a:rPr lang="en-US" dirty="0"/>
            </a:b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public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static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b="0" i="0" dirty="0">
                <a:solidFill>
                  <a:srgbClr val="5C2699"/>
                </a:solidFill>
                <a:effectLst/>
                <a:latin typeface="source-code-pro"/>
              </a:rPr>
              <a:t>void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main(</a:t>
            </a:r>
            <a:r>
              <a:rPr lang="en-US" b="0" i="0" dirty="0">
                <a:solidFill>
                  <a:srgbClr val="5C2699"/>
                </a:solidFill>
                <a:effectLst/>
                <a:latin typeface="source-code-pro"/>
              </a:rPr>
              <a:t>String[] </a:t>
            </a:r>
            <a:r>
              <a:rPr lang="en-US" b="0" i="0" dirty="0" err="1">
                <a:solidFill>
                  <a:srgbClr val="5C2699"/>
                </a:solidFill>
                <a:effectLst/>
                <a:latin typeface="source-code-pro"/>
              </a:rPr>
              <a:t>args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List&lt;Integer&gt; numbers =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Arrays.asList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5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3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2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8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en-US" b="0" i="0" dirty="0">
                <a:solidFill>
                  <a:srgbClr val="1C00CF"/>
                </a:solidFill>
                <a:effectLst/>
                <a:latin typeface="source-code-pro"/>
              </a:rPr>
              <a:t>1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Sorter sorter = </a:t>
            </a: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new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Sorter(</a:t>
            </a: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new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BubbleSortStrategy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());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sorter.sortNumbers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(numbers);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7400"/>
                </a:solidFill>
                <a:effectLst/>
                <a:latin typeface="source-code-pro"/>
              </a:rPr>
              <a:t>// Switch to a different strategy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sorter.setStrategy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en-US" b="0" i="0" dirty="0">
                <a:solidFill>
                  <a:srgbClr val="AA0D91"/>
                </a:solidFill>
                <a:effectLst/>
                <a:latin typeface="source-code-pro"/>
              </a:rPr>
              <a:t>new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QuickSortStrategy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());</a:t>
            </a:r>
            <a:br>
              <a:rPr lang="en-US" dirty="0"/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code-pro"/>
              </a:rPr>
              <a:t>sorter.sortNumbers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(numbers);</a:t>
            </a:r>
            <a:br>
              <a:rPr lang="en-US" dirty="0"/>
            </a:b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242424"/>
                </a:solidFill>
                <a:effectLst/>
                <a:latin typeface="source-code-pr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3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5CFD7-BF00-A06F-32A2-376CBFB25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trategy model&#10;&#10;Description automatically generated">
            <a:extLst>
              <a:ext uri="{FF2B5EF4-FFF2-40B4-BE49-F238E27FC236}">
                <a16:creationId xmlns:a16="http://schemas.microsoft.com/office/drawing/2014/main" id="{F1C44C2B-AD75-E8D7-6E01-87B4F89E9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6665" y="643466"/>
            <a:ext cx="79586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36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587</Words>
  <Application>Microsoft Macintosh PowerPoint</Application>
  <PresentationFormat>Widescreen</PresentationFormat>
  <Paragraphs>101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Lato</vt:lpstr>
      <vt:lpstr>source-code-pro</vt:lpstr>
      <vt:lpstr>source-serif-pro</vt:lpstr>
      <vt:lpstr>Office Theme</vt:lpstr>
      <vt:lpstr>PowerPoint Presentation</vt:lpstr>
      <vt:lpstr>PowerPoint Presentation</vt:lpstr>
      <vt:lpstr>PowerPoint Presentation</vt:lpstr>
      <vt:lpstr>Strategy Interface</vt:lpstr>
      <vt:lpstr>PowerPoint Presentation</vt:lpstr>
      <vt:lpstr>Encapsulate each one</vt:lpstr>
      <vt:lpstr>Context Class</vt:lpstr>
      <vt:lpstr>Client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56</cp:revision>
  <dcterms:created xsi:type="dcterms:W3CDTF">2024-10-16T15:15:15Z</dcterms:created>
  <dcterms:modified xsi:type="dcterms:W3CDTF">2024-10-16T16:33:12Z</dcterms:modified>
</cp:coreProperties>
</file>